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6" r:id="rId1"/>
  </p:sldMasterIdLst>
  <p:notesMasterIdLst>
    <p:notesMasterId r:id="rId16"/>
  </p:notesMasterIdLst>
  <p:sldIdLst>
    <p:sldId id="256" r:id="rId2"/>
    <p:sldId id="258" r:id="rId3"/>
    <p:sldId id="260" r:id="rId4"/>
    <p:sldId id="267" r:id="rId5"/>
    <p:sldId id="259" r:id="rId6"/>
    <p:sldId id="268" r:id="rId7"/>
    <p:sldId id="261" r:id="rId8"/>
    <p:sldId id="269" r:id="rId9"/>
    <p:sldId id="270" r:id="rId10"/>
    <p:sldId id="262" r:id="rId11"/>
    <p:sldId id="263" r:id="rId12"/>
    <p:sldId id="265" r:id="rId13"/>
    <p:sldId id="264" r:id="rId14"/>
    <p:sldId id="266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9" autoAdjust="0"/>
    <p:restoredTop sz="94705" autoAdjust="0"/>
  </p:normalViewPr>
  <p:slideViewPr>
    <p:cSldViewPr>
      <p:cViewPr varScale="1">
        <p:scale>
          <a:sx n="59" d="100"/>
          <a:sy n="59" d="100"/>
        </p:scale>
        <p:origin x="-96" y="-11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281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937CE-F65D-4956-A2A1-CD568EB382B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5A93CE-49EB-4C3D-81EA-40DF8C6C99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909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5A93CE-49EB-4C3D-81EA-40DF8C6C99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673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Rounded Rectangle 9"/>
          <p:cNvSpPr/>
          <p:nvPr/>
        </p:nvSpPr>
        <p:spPr>
          <a:xfrm>
            <a:off x="418596" y="434162"/>
            <a:ext cx="8306809" cy="3108960"/>
          </a:xfrm>
          <a:prstGeom prst="roundRect">
            <a:avLst>
              <a:gd name="adj" fmla="val 4578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22376" y="1820206"/>
            <a:ext cx="7772400" cy="1828800"/>
          </a:xfrm>
        </p:spPr>
        <p:txBody>
          <a:bodyPr lIns="45720" rIns="45720" bIns="45720"/>
          <a:lstStyle>
            <a:lvl1pPr algn="r">
              <a:defRPr sz="4500" b="1"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0" name="Subtitle 19"/>
          <p:cNvSpPr>
            <a:spLocks noGrp="1"/>
          </p:cNvSpPr>
          <p:nvPr>
            <p:ph type="subTitle" idx="1"/>
          </p:nvPr>
        </p:nvSpPr>
        <p:spPr>
          <a:xfrm>
            <a:off x="722376" y="3685032"/>
            <a:ext cx="7772400" cy="914400"/>
          </a:xfrm>
        </p:spPr>
        <p:txBody>
          <a:bodyPr lIns="182880" tIns="0"/>
          <a:lstStyle>
            <a:lvl1pPr marL="36576" indent="0" algn="r">
              <a:spcBef>
                <a:spcPts val="0"/>
              </a:spcBef>
              <a:buNone/>
              <a:defRPr sz="2000">
                <a:solidFill>
                  <a:schemeClr val="bg2">
                    <a:shade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530352"/>
            <a:ext cx="8183880" cy="4187952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33404"/>
            <a:ext cx="1981200" cy="5257799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33400" y="533402"/>
            <a:ext cx="5943600" cy="525780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" y="530352"/>
            <a:ext cx="8183880" cy="4187952"/>
          </a:xfrm>
        </p:spPr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ed Rectangle 10"/>
          <p:cNvSpPr/>
          <p:nvPr/>
        </p:nvSpPr>
        <p:spPr>
          <a:xfrm>
            <a:off x="418596" y="434162"/>
            <a:ext cx="8306809" cy="4341329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8344" y="4928616"/>
            <a:ext cx="8183880" cy="676656"/>
          </a:xfrm>
        </p:spPr>
        <p:txBody>
          <a:bodyPr lIns="91440" bIns="0" anchor="b"/>
          <a:lstStyle>
            <a:lvl1pPr algn="l">
              <a:buNone/>
              <a:defRPr sz="3600" b="0" cap="none" baseline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8344" y="5624484"/>
            <a:ext cx="8183880" cy="420624"/>
          </a:xfrm>
        </p:spPr>
        <p:txBody>
          <a:bodyPr lIns="118872" tIns="0" anchor="t"/>
          <a:lstStyle>
            <a:lvl1pPr marL="0" marR="36576" indent="0" algn="l">
              <a:spcBef>
                <a:spcPts val="0"/>
              </a:spcBef>
              <a:spcAft>
                <a:spcPts val="0"/>
              </a:spcAft>
              <a:buNone/>
              <a:defRPr sz="1800" b="0">
                <a:solidFill>
                  <a:schemeClr val="accent1">
                    <a:shade val="50000"/>
                    <a:satMod val="110000"/>
                  </a:schemeClr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2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5360" y="530352"/>
            <a:ext cx="3931920" cy="4389120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4983480"/>
            <a:ext cx="8183880" cy="1051560"/>
          </a:xfrm>
        </p:spPr>
        <p:txBody>
          <a:bodyPr anchor="b"/>
          <a:lstStyle>
            <a:lvl1pPr>
              <a:defRPr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7224" y="579438"/>
            <a:ext cx="3931920" cy="792162"/>
          </a:xfrm>
        </p:spPr>
        <p:txBody>
          <a:bodyPr lIns="146304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52169" y="579438"/>
            <a:ext cx="3931920" cy="792162"/>
          </a:xfrm>
        </p:spPr>
        <p:txBody>
          <a:bodyPr lIns="137160" anchor="ctr"/>
          <a:lstStyle>
            <a:lvl1pPr marL="0" indent="0" algn="l">
              <a:buNone/>
              <a:defRPr sz="2400" b="1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607224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2169" y="1447800"/>
            <a:ext cx="3931920" cy="3489960"/>
          </a:xfrm>
        </p:spPr>
        <p:txBody>
          <a:bodyPr anchor="t"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8784" y="533400"/>
            <a:ext cx="2971800" cy="914400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5538847" y="1447802"/>
            <a:ext cx="2971800" cy="4206112"/>
          </a:xfrm>
        </p:spPr>
        <p:txBody>
          <a:bodyPr lIns="91440"/>
          <a:lstStyle>
            <a:lvl1pPr marL="18288" marR="18288" indent="0"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>
              <a:buNone/>
              <a:defRPr sz="1200">
                <a:solidFill>
                  <a:schemeClr val="tx1"/>
                </a:solidFill>
              </a:defRPr>
            </a:lvl2pPr>
            <a:lvl3pPr>
              <a:buNone/>
              <a:defRPr sz="1000">
                <a:solidFill>
                  <a:schemeClr val="tx1"/>
                </a:solidFill>
              </a:defRPr>
            </a:lvl3pPr>
            <a:lvl4pPr>
              <a:buNone/>
              <a:defRPr sz="900">
                <a:solidFill>
                  <a:schemeClr val="tx1"/>
                </a:solidFill>
              </a:defRPr>
            </a:lvl4pPr>
            <a:lvl5pPr>
              <a:buNone/>
              <a:defRPr sz="900">
                <a:solidFill>
                  <a:schemeClr val="tx1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61372" y="930144"/>
            <a:ext cx="4626159" cy="4724402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6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buNone/>
              <a:defRPr/>
            </a:lvl6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ound Single Corner Rectangle 10"/>
          <p:cNvSpPr/>
          <p:nvPr/>
        </p:nvSpPr>
        <p:spPr>
          <a:xfrm>
            <a:off x="6400800" y="434162"/>
            <a:ext cx="2324605" cy="4343400"/>
          </a:xfrm>
          <a:prstGeom prst="round1Rect">
            <a:avLst>
              <a:gd name="adj" fmla="val 2748"/>
            </a:avLst>
          </a:prstGeom>
          <a:solidFill>
            <a:srgbClr val="1C1C1C"/>
          </a:soli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12056"/>
            <a:ext cx="8229600" cy="1051560"/>
          </a:xfrm>
        </p:spPr>
        <p:txBody>
          <a:bodyPr anchor="t"/>
          <a:lstStyle>
            <a:lvl1pPr algn="l">
              <a:buNone/>
              <a:defRPr sz="3600" b="0">
                <a:solidFill>
                  <a:schemeClr val="bg2">
                    <a:shade val="25000"/>
                  </a:schemeClr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6462712" y="533400"/>
            <a:ext cx="2240280" cy="4211480"/>
          </a:xfrm>
        </p:spPr>
        <p:txBody>
          <a:bodyPr lIns="91440"/>
          <a:lstStyle>
            <a:lvl1pPr marL="45720" indent="0" algn="l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>
                <a:solidFill>
                  <a:srgbClr val="FFFFFF"/>
                </a:solidFill>
              </a:defRPr>
            </a:lvl2pPr>
            <a:lvl3pPr>
              <a:defRPr sz="1000">
                <a:solidFill>
                  <a:srgbClr val="FFFFFF"/>
                </a:solidFill>
              </a:defRPr>
            </a:lvl3pPr>
            <a:lvl4pPr>
              <a:defRPr sz="900">
                <a:solidFill>
                  <a:srgbClr val="FFFFFF"/>
                </a:solidFill>
              </a:defRPr>
            </a:lvl4pPr>
            <a:lvl5pPr>
              <a:defRPr sz="900">
                <a:solidFill>
                  <a:srgbClr val="FFFFFF"/>
                </a:solidFill>
              </a:defRPr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21480" y="435768"/>
            <a:ext cx="5925312" cy="4343400"/>
          </a:xfrm>
          <a:prstGeom prst="snipRoundRect">
            <a:avLst>
              <a:gd name="adj1" fmla="val 1040"/>
              <a:gd name="adj2" fmla="val 0"/>
            </a:avLst>
          </a:prstGeom>
          <a:solidFill>
            <a:schemeClr val="bg2">
              <a:shade val="1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4800" y="329184"/>
            <a:ext cx="8532055" cy="6196819"/>
          </a:xfrm>
          <a:prstGeom prst="roundRect">
            <a:avLst>
              <a:gd name="adj" fmla="val 2081"/>
            </a:avLst>
          </a:prstGeom>
          <a:gradFill flip="none" rotWithShape="1">
            <a:gsLst>
              <a:gs pos="0">
                <a:srgbClr val="FFFFFF">
                  <a:shade val="100000"/>
                </a:srgbClr>
              </a:gs>
              <a:gs pos="98000">
                <a:srgbClr val="FFFFFF">
                  <a:shade val="100000"/>
                </a:srgbClr>
              </a:gs>
              <a:gs pos="99055">
                <a:srgbClr val="FFFFFF">
                  <a:shade val="93000"/>
                </a:srgbClr>
              </a:gs>
              <a:gs pos="100000">
                <a:srgbClr val="FFFFFF">
                  <a:shade val="70000"/>
                </a:srgbClr>
              </a:gs>
            </a:gsLst>
            <a:lin ang="5400000" scaled="1"/>
            <a:tileRect/>
          </a:gradFill>
          <a:ln w="2000" cap="rnd" cmpd="sng" algn="ctr">
            <a:solidFill>
              <a:srgbClr val="302F2C">
                <a:tint val="65000"/>
                <a:satMod val="120000"/>
              </a:srgbClr>
            </a:solidFill>
            <a:prstDash val="solid"/>
          </a:ln>
          <a:effectLst>
            <a:outerShdw blurRad="76200" dist="50800" dir="5400000" algn="tl" rotWithShape="0">
              <a:srgbClr val="000000">
                <a:alpha val="25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ounded Rectangle 8"/>
          <p:cNvSpPr/>
          <p:nvPr/>
        </p:nvSpPr>
        <p:spPr>
          <a:xfrm>
            <a:off x="418596" y="434162"/>
            <a:ext cx="8306809" cy="5486400"/>
          </a:xfrm>
          <a:prstGeom prst="roundRect">
            <a:avLst>
              <a:gd name="adj" fmla="val 2127"/>
            </a:avLst>
          </a:prstGeom>
          <a:gradFill rotWithShape="1">
            <a:gsLst>
              <a:gs pos="0">
                <a:schemeClr val="bg1">
                  <a:tint val="75000"/>
                  <a:satMod val="150000"/>
                </a:schemeClr>
              </a:gs>
              <a:gs pos="55000">
                <a:schemeClr val="bg1">
                  <a:shade val="75000"/>
                  <a:satMod val="100000"/>
                </a:schemeClr>
              </a:gs>
              <a:gs pos="100000">
                <a:schemeClr val="bg1">
                  <a:shade val="35000"/>
                  <a:satMod val="100000"/>
                </a:schemeClr>
              </a:gs>
            </a:gsLst>
            <a:path path="circle">
              <a:fillToRect l="50000" t="175000" r="50000" b="-75000"/>
            </a:path>
          </a:gradFill>
          <a:ln w="889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502920" y="4985590"/>
            <a:ext cx="8183880" cy="1051560"/>
          </a:xfrm>
          <a:prstGeom prst="rect">
            <a:avLst/>
          </a:prstGeom>
        </p:spPr>
        <p:txBody>
          <a:bodyPr vert="horz" anchor="b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502920" y="530352"/>
            <a:ext cx="8183880" cy="4187952"/>
          </a:xfrm>
          <a:prstGeom prst="rect">
            <a:avLst/>
          </a:prstGeom>
        </p:spPr>
        <p:txBody>
          <a:bodyPr vert="horz" lIns="182880" tIns="91440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2"/>
          </p:nvPr>
        </p:nvSpPr>
        <p:spPr>
          <a:xfrm>
            <a:off x="3776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7F96BD3E-E35B-4892-B133-F5D864405F14}" type="datetimeFigureOut">
              <a:rPr lang="en-US" smtClean="0"/>
              <a:t>5/27/2018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3"/>
          </p:nvPr>
        </p:nvSpPr>
        <p:spPr>
          <a:xfrm>
            <a:off x="6062328" y="6111875"/>
            <a:ext cx="22860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348328" y="61118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bg2">
                    <a:shade val="50000"/>
                  </a:schemeClr>
                </a:solidFill>
              </a:defRPr>
            </a:lvl1pPr>
            <a:extLst/>
          </a:lstStyle>
          <a:p>
            <a:fld id="{C67FF402-43C3-44FD-92E6-291E9D7AFFB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7" r:id="rId1"/>
    <p:sldLayoutId id="2147483938" r:id="rId2"/>
    <p:sldLayoutId id="2147483939" r:id="rId3"/>
    <p:sldLayoutId id="2147483940" r:id="rId4"/>
    <p:sldLayoutId id="2147483941" r:id="rId5"/>
    <p:sldLayoutId id="2147483942" r:id="rId6"/>
    <p:sldLayoutId id="2147483943" r:id="rId7"/>
    <p:sldLayoutId id="2147483944" r:id="rId8"/>
    <p:sldLayoutId id="2147483945" r:id="rId9"/>
    <p:sldLayoutId id="2147483946" r:id="rId10"/>
    <p:sldLayoutId id="2147483947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b="1" kern="1200">
          <a:solidFill>
            <a:schemeClr val="accent1">
              <a:tint val="88000"/>
              <a:satMod val="150000"/>
            </a:schemeClr>
          </a:solidFill>
          <a:effectLst>
            <a:outerShdw blurRad="53975" dist="22860" dir="5400000" algn="tl" rotWithShape="0">
              <a:srgbClr val="000000">
                <a:alpha val="5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265176" indent="-265176" algn="l" rtl="0" eaLnBrk="1" latinLnBrk="0" hangingPunct="1">
        <a:spcBef>
          <a:spcPts val="250"/>
        </a:spcBef>
        <a:buClr>
          <a:schemeClr val="accent1"/>
        </a:buClr>
        <a:buSzPct val="80000"/>
        <a:buFont typeface="Wingdings 2"/>
        <a:buChar char=""/>
        <a:defRPr kumimoji="0" sz="2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48640" indent="-201168" algn="l" rtl="0" eaLnBrk="1" latinLnBrk="0" hangingPunct="1">
        <a:spcBef>
          <a:spcPts val="250"/>
        </a:spcBef>
        <a:buClr>
          <a:schemeClr val="accent1"/>
        </a:buClr>
        <a:buSzPct val="100000"/>
        <a:buFont typeface="Verdana"/>
        <a:buChar char="◦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786384" indent="-182880" algn="l" rtl="0" eaLnBrk="1" latinLnBrk="0" hangingPunct="1">
        <a:spcBef>
          <a:spcPts val="250"/>
        </a:spcBef>
        <a:buClr>
          <a:schemeClr val="accent2">
            <a:tint val="85000"/>
            <a:satMod val="285000"/>
          </a:schemeClr>
        </a:buClr>
        <a:buSzPct val="100000"/>
        <a:buFont typeface="Wingdings 2"/>
        <a:buChar char="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024128" indent="-182880" algn="l" rtl="0" eaLnBrk="1" latinLnBrk="0" hangingPunct="1">
        <a:spcBef>
          <a:spcPts val="230"/>
        </a:spcBef>
        <a:buClr>
          <a:schemeClr val="accent2">
            <a:tint val="85000"/>
            <a:satMod val="285000"/>
          </a:schemeClr>
        </a:buClr>
        <a:buSzPct val="112000"/>
        <a:buFont typeface="Verdana"/>
        <a:buChar char="◦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182880" algn="l" rtl="0" eaLnBrk="1" latinLnBrk="0" hangingPunct="1">
        <a:spcBef>
          <a:spcPts val="250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7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700784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spcBef>
          <a:spcPts val="257"/>
        </a:spcBef>
        <a:buClr>
          <a:schemeClr val="accent3">
            <a:tint val="85000"/>
            <a:satMod val="275000"/>
          </a:schemeClr>
        </a:buClr>
        <a:buSzPct val="100000"/>
        <a:buFont typeface="Verdana"/>
        <a:buChar char="◦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148840" indent="-182880" algn="l" rtl="0" eaLnBrk="1" latinLnBrk="0" hangingPunct="1">
        <a:spcBef>
          <a:spcPts val="255"/>
        </a:spcBef>
        <a:buClr>
          <a:schemeClr val="accent3">
            <a:tint val="85000"/>
            <a:satMod val="275000"/>
          </a:schemeClr>
        </a:buClr>
        <a:buSzPct val="100000"/>
        <a:buFont typeface="Wingdings 2"/>
        <a:buChar char="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965" y="0"/>
            <a:ext cx="8183880" cy="1051560"/>
          </a:xfrm>
        </p:spPr>
        <p:txBody>
          <a:bodyPr/>
          <a:lstStyle/>
          <a:p>
            <a:r>
              <a:rPr lang="en-US" dirty="0" smtClean="0"/>
              <a:t>PROJECT REPORT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idx="1"/>
          </p:nvPr>
        </p:nvSpPr>
        <p:spPr>
          <a:xfrm>
            <a:off x="1828800" y="4338930"/>
            <a:ext cx="8229600" cy="2239963"/>
          </a:xfrm>
        </p:spPr>
        <p:txBody>
          <a:bodyPr>
            <a:normAutofit/>
          </a:bodyPr>
          <a:lstStyle/>
          <a:p>
            <a:pPr marL="3200400" lvl="7" indent="0">
              <a:buNone/>
            </a:pPr>
            <a:r>
              <a:rPr lang="en-US" sz="1400" b="1" dirty="0"/>
              <a:t>Instructor</a:t>
            </a:r>
            <a:r>
              <a:rPr lang="en-US" sz="1400" dirty="0" smtClean="0"/>
              <a:t>: Tran Van </a:t>
            </a:r>
            <a:r>
              <a:rPr lang="en-US" sz="1400" dirty="0" err="1"/>
              <a:t>D</a:t>
            </a:r>
            <a:r>
              <a:rPr lang="en-US" sz="1400" dirty="0" err="1" smtClean="0"/>
              <a:t>iep</a:t>
            </a:r>
            <a:endParaRPr lang="en-US" sz="1400" dirty="0" smtClean="0"/>
          </a:p>
          <a:p>
            <a:pPr marL="3200400" lvl="7" indent="0">
              <a:buNone/>
            </a:pPr>
            <a:r>
              <a:rPr lang="en-US" sz="1400" b="1" dirty="0"/>
              <a:t>Group</a:t>
            </a:r>
            <a:r>
              <a:rPr lang="en-US" sz="1400" dirty="0" smtClean="0"/>
              <a:t>: </a:t>
            </a:r>
            <a:r>
              <a:rPr lang="en-US" sz="1400" dirty="0" smtClean="0"/>
              <a:t>Number 3</a:t>
            </a:r>
            <a:endParaRPr lang="en-US" sz="1400" dirty="0" smtClean="0"/>
          </a:p>
          <a:p>
            <a:pPr marL="3200400" lvl="7" indent="0">
              <a:buNone/>
            </a:pPr>
            <a:r>
              <a:rPr lang="en-US" sz="1400" b="1" dirty="0"/>
              <a:t>Leader</a:t>
            </a:r>
            <a:r>
              <a:rPr lang="en-US" sz="1400" dirty="0" smtClean="0"/>
              <a:t>: </a:t>
            </a:r>
            <a:r>
              <a:rPr lang="en-US" sz="1400" dirty="0" smtClean="0"/>
              <a:t>Pham Minh </a:t>
            </a:r>
            <a:r>
              <a:rPr lang="en-US" sz="1400" dirty="0" err="1" smtClean="0"/>
              <a:t>Quang</a:t>
            </a:r>
            <a:endParaRPr lang="en-US" sz="1400" dirty="0" smtClean="0"/>
          </a:p>
          <a:p>
            <a:pPr marL="3200400" lvl="7" indent="0">
              <a:buNone/>
            </a:pPr>
            <a:r>
              <a:rPr lang="en-US" sz="1400" b="1" dirty="0" smtClean="0"/>
              <a:t>Member</a:t>
            </a:r>
            <a:r>
              <a:rPr lang="en-US" sz="1400" dirty="0" smtClean="0"/>
              <a:t>: Nguyen </a:t>
            </a:r>
            <a:r>
              <a:rPr lang="en-US" sz="1400" dirty="0" err="1" smtClean="0"/>
              <a:t>Duc</a:t>
            </a:r>
            <a:r>
              <a:rPr lang="en-US" sz="1400" dirty="0" smtClean="0"/>
              <a:t> </a:t>
            </a:r>
            <a:r>
              <a:rPr lang="en-US" sz="1400" dirty="0" err="1" smtClean="0"/>
              <a:t>Manh</a:t>
            </a:r>
            <a:endParaRPr lang="en-US" sz="1400" dirty="0" smtClean="0"/>
          </a:p>
          <a:p>
            <a:pPr marL="3200400" lvl="7" indent="0">
              <a:buNone/>
            </a:pPr>
            <a:r>
              <a:rPr lang="en-US" sz="1400" dirty="0" smtClean="0"/>
              <a:t>                Nguyen Van </a:t>
            </a:r>
            <a:r>
              <a:rPr lang="en-US" sz="1400" dirty="0" err="1" smtClean="0"/>
              <a:t>Dac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533400" y="1752600"/>
            <a:ext cx="79248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i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</a:rPr>
              <a:t>TOPIC:</a:t>
            </a:r>
          </a:p>
          <a:p>
            <a:pPr algn="ctr"/>
            <a:r>
              <a:rPr lang="en-US" sz="4000" i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+mj-lt"/>
                <a:cs typeface="Arial" pitchFamily="34" charset="0"/>
              </a:rPr>
              <a:t>DESIGN </a:t>
            </a:r>
            <a:r>
              <a:rPr lang="en-US" sz="4000" i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+mj-lt"/>
                <a:cs typeface="Arial" pitchFamily="34" charset="0"/>
              </a:rPr>
              <a:t>WEBSItE</a:t>
            </a:r>
            <a:r>
              <a:rPr lang="en-US" sz="4000" i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+mj-lt"/>
                <a:cs typeface="Arial" pitchFamily="34" charset="0"/>
              </a:rPr>
              <a:t> </a:t>
            </a:r>
            <a:r>
              <a:rPr lang="en-US" sz="4000" i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+mj-lt"/>
                <a:cs typeface="Arial" pitchFamily="34" charset="0"/>
              </a:rPr>
              <a:t>FOR </a:t>
            </a:r>
            <a:r>
              <a:rPr lang="en-US" sz="4000" i="1" cap="all" dirty="0" err="1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+mj-lt"/>
                <a:cs typeface="Arial" pitchFamily="34" charset="0"/>
              </a:rPr>
              <a:t>DuRABLE</a:t>
            </a:r>
            <a:r>
              <a:rPr lang="en-US" sz="4000" i="1" cap="all" dirty="0" smtClean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reflection blurRad="12700" stA="28000" endPos="45000" dist="1000" dir="5400000" sy="-100000" algn="bl" rotWithShape="0"/>
                </a:effectLst>
                <a:latin typeface="+mj-lt"/>
                <a:cs typeface="Arial" pitchFamily="34" charset="0"/>
              </a:rPr>
              <a:t> FURNTURES   (DURABLE)</a:t>
            </a:r>
            <a:endParaRPr lang="en-US" sz="4000" i="1" cap="all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+mj-lt"/>
              <a:cs typeface="Arial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773" y="0"/>
            <a:ext cx="12954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05027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910" y="458731"/>
            <a:ext cx="7772400" cy="836669"/>
          </a:xfrm>
        </p:spPr>
        <p:txBody>
          <a:bodyPr/>
          <a:lstStyle/>
          <a:p>
            <a:r>
              <a:rPr lang="en-US" dirty="0" smtClean="0"/>
              <a:t>Brands </a:t>
            </a:r>
            <a:r>
              <a:rPr lang="en-US" dirty="0" smtClean="0"/>
              <a:t>Page</a:t>
            </a:r>
            <a:endParaRPr lang="en-US" b="1" cap="non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5800" y="3733800"/>
            <a:ext cx="6934200" cy="4479804"/>
          </a:xfrm>
        </p:spPr>
        <p:txBody>
          <a:bodyPr>
            <a:normAutofit/>
          </a:bodyPr>
          <a:lstStyle/>
          <a:p>
            <a:pPr marL="322326" indent="-285750" algn="l">
              <a:buFont typeface="Arial" pitchFamily="34" charset="0"/>
              <a:buChar char="•"/>
            </a:pPr>
            <a:endParaRPr lang="en-US" sz="1800" dirty="0">
              <a:solidFill>
                <a:schemeClr val="tx1"/>
              </a:solidFill>
              <a:cs typeface="Calibr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773" y="0"/>
            <a:ext cx="1295400" cy="1295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8764" y="1311442"/>
            <a:ext cx="7086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This </a:t>
            </a:r>
            <a:r>
              <a:rPr lang="en-US" dirty="0"/>
              <a:t>page shows all products of a brand. You can choose the type of furniture you want see. (</a:t>
            </a:r>
            <a:r>
              <a:rPr lang="en-US" dirty="0" err="1"/>
              <a:t>Eg</a:t>
            </a:r>
            <a:r>
              <a:rPr lang="en-US" dirty="0"/>
              <a:t>: Mercury, Mars,..)</a:t>
            </a:r>
            <a:endParaRPr lang="vi-VN" dirty="0"/>
          </a:p>
          <a:p>
            <a:pPr algn="ctr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5" y="131144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0052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910" y="458731"/>
            <a:ext cx="7772400" cy="836669"/>
          </a:xfrm>
        </p:spPr>
        <p:txBody>
          <a:bodyPr/>
          <a:lstStyle/>
          <a:p>
            <a:r>
              <a:rPr lang="en-US" dirty="0" smtClean="0"/>
              <a:t>Rooms </a:t>
            </a:r>
            <a:r>
              <a:rPr lang="en-US" dirty="0" smtClean="0"/>
              <a:t>Page</a:t>
            </a:r>
            <a:endParaRPr lang="en-US" b="1" cap="non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5800" y="3733800"/>
            <a:ext cx="6934200" cy="4479804"/>
          </a:xfrm>
        </p:spPr>
        <p:txBody>
          <a:bodyPr>
            <a:normAutofit/>
          </a:bodyPr>
          <a:lstStyle/>
          <a:p>
            <a:pPr marL="322326" indent="-285750" algn="l">
              <a:buFont typeface="Arial" pitchFamily="34" charset="0"/>
              <a:buChar char="•"/>
            </a:pPr>
            <a:endParaRPr lang="en-US" sz="1800" dirty="0">
              <a:solidFill>
                <a:schemeClr val="tx1"/>
              </a:solidFill>
              <a:cs typeface="Calibr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773" y="0"/>
            <a:ext cx="1295400" cy="1295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8764" y="1810434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</a:t>
            </a:r>
            <a:r>
              <a:rPr lang="en-US" dirty="0"/>
              <a:t>page shows all the products of a room. (</a:t>
            </a:r>
            <a:r>
              <a:rPr lang="en-US" dirty="0" err="1"/>
              <a:t>Eg:living</a:t>
            </a:r>
            <a:r>
              <a:rPr lang="en-US" dirty="0"/>
              <a:t> </a:t>
            </a:r>
            <a:r>
              <a:rPr lang="en-US" dirty="0" err="1"/>
              <a:t>room,office</a:t>
            </a:r>
            <a:r>
              <a:rPr lang="en-US" dirty="0" smtClean="0"/>
              <a:t>,..)</a:t>
            </a:r>
            <a:endParaRPr lang="vi-V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42" y="1810434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9553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3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373" y="458731"/>
            <a:ext cx="7772400" cy="836669"/>
          </a:xfrm>
        </p:spPr>
        <p:txBody>
          <a:bodyPr/>
          <a:lstStyle/>
          <a:p>
            <a:r>
              <a:rPr lang="en-US" dirty="0" smtClean="0"/>
              <a:t>Product details </a:t>
            </a:r>
            <a:r>
              <a:rPr lang="en-US" dirty="0" smtClean="0"/>
              <a:t>Page</a:t>
            </a:r>
            <a:endParaRPr lang="en-US" b="1" cap="non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5800" y="3733800"/>
            <a:ext cx="6934200" cy="4479804"/>
          </a:xfrm>
        </p:spPr>
        <p:txBody>
          <a:bodyPr>
            <a:normAutofit/>
          </a:bodyPr>
          <a:lstStyle/>
          <a:p>
            <a:pPr marL="322326" indent="-285750" algn="l">
              <a:buFont typeface="Arial" pitchFamily="34" charset="0"/>
              <a:buChar char="•"/>
            </a:pPr>
            <a:endParaRPr lang="en-US" sz="1800" cap="none" spc="0" dirty="0" smtClean="0">
              <a:solidFill>
                <a:schemeClr val="tx1"/>
              </a:solidFill>
              <a:cs typeface="Calibri" pitchFamily="34" charset="0"/>
            </a:endParaRPr>
          </a:p>
          <a:p>
            <a:pPr marL="322326" indent="-285750" algn="l"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Photo slide show</a:t>
            </a:r>
            <a:endParaRPr lang="en-US" sz="1800" dirty="0" smtClean="0">
              <a:solidFill>
                <a:schemeClr val="tx1"/>
              </a:solidFill>
            </a:endParaRPr>
          </a:p>
          <a:p>
            <a:pPr marL="322326" indent="-285750" algn="l"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Information</a:t>
            </a:r>
            <a:endParaRPr lang="en-US" sz="1800" dirty="0" smtClean="0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773" y="0"/>
            <a:ext cx="1295400" cy="1295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96785" y="1756751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	</a:t>
            </a:r>
            <a:r>
              <a:rPr lang="en-US" dirty="0" smtClean="0"/>
              <a:t>This page show information of product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732688"/>
            <a:ext cx="9138172" cy="5140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15569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910" y="458731"/>
            <a:ext cx="7772400" cy="836669"/>
          </a:xfrm>
        </p:spPr>
        <p:txBody>
          <a:bodyPr/>
          <a:lstStyle/>
          <a:p>
            <a:r>
              <a:rPr lang="en-US" dirty="0" smtClean="0"/>
              <a:t>Our Story </a:t>
            </a:r>
            <a:r>
              <a:rPr lang="en-US" dirty="0" smtClean="0"/>
              <a:t>Page</a:t>
            </a:r>
            <a:endParaRPr lang="en-US" b="1" cap="non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5800" y="3733800"/>
            <a:ext cx="6934200" cy="4479804"/>
          </a:xfrm>
        </p:spPr>
        <p:txBody>
          <a:bodyPr>
            <a:normAutofit/>
          </a:bodyPr>
          <a:lstStyle/>
          <a:p>
            <a:pPr marL="322326" indent="-285750" algn="l">
              <a:buFont typeface="Arial" pitchFamily="34" charset="0"/>
              <a:buChar char="•"/>
            </a:pPr>
            <a:endParaRPr lang="en-US" sz="1800" dirty="0">
              <a:solidFill>
                <a:schemeClr val="tx1"/>
              </a:solidFill>
              <a:cs typeface="Calibr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773" y="0"/>
            <a:ext cx="1295400" cy="1295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60690" y="1810434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	</a:t>
            </a:r>
            <a:r>
              <a:rPr lang="en-US" dirty="0"/>
              <a:t>This page shows shop information with effect</a:t>
            </a:r>
            <a:r>
              <a:rPr lang="en-US" dirty="0" smtClean="0"/>
              <a:t>.</a:t>
            </a:r>
            <a:endParaRPr lang="vi-V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53" y="1822466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569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372" y="438756"/>
            <a:ext cx="7772400" cy="836669"/>
          </a:xfrm>
        </p:spPr>
        <p:txBody>
          <a:bodyPr/>
          <a:lstStyle/>
          <a:p>
            <a:r>
              <a:rPr lang="en-US" dirty="0" smtClean="0"/>
              <a:t>CONTACT US</a:t>
            </a:r>
            <a:endParaRPr lang="en-US" b="1" cap="non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5800" y="3733800"/>
            <a:ext cx="6934200" cy="4479804"/>
          </a:xfrm>
        </p:spPr>
        <p:txBody>
          <a:bodyPr>
            <a:normAutofit/>
          </a:bodyPr>
          <a:lstStyle/>
          <a:p>
            <a:pPr marL="322326" indent="-285750" algn="l"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Contact </a:t>
            </a:r>
            <a:r>
              <a:rPr lang="en-US" sz="1800" dirty="0">
                <a:solidFill>
                  <a:schemeClr val="tx1"/>
                </a:solidFill>
              </a:rPr>
              <a:t>phone number</a:t>
            </a:r>
            <a:endParaRPr lang="en-US" sz="1800" dirty="0" smtClean="0">
              <a:solidFill>
                <a:schemeClr val="tx1"/>
              </a:solidFill>
              <a:cs typeface="Calibri" pitchFamily="34" charset="0"/>
            </a:endParaRPr>
          </a:p>
          <a:p>
            <a:pPr marL="322326" indent="-285750" algn="l">
              <a:buFont typeface="Arial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Company Address (Google Map</a:t>
            </a:r>
            <a:r>
              <a:rPr lang="en-US" sz="1800" dirty="0" smtClean="0">
                <a:solidFill>
                  <a:schemeClr val="tx1"/>
                </a:solidFill>
              </a:rPr>
              <a:t>)</a:t>
            </a:r>
          </a:p>
          <a:p>
            <a:pPr marL="322326" indent="-285750" algn="l">
              <a:buFont typeface="Arial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Contact </a:t>
            </a:r>
            <a:r>
              <a:rPr lang="en-US" sz="1800" dirty="0" smtClean="0">
                <a:solidFill>
                  <a:schemeClr val="tx1"/>
                </a:solidFill>
              </a:rPr>
              <a:t>Email</a:t>
            </a:r>
          </a:p>
          <a:p>
            <a:pPr marL="322326" indent="-285750" algn="l"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Dialog </a:t>
            </a:r>
            <a:r>
              <a:rPr lang="en-US" sz="1800" dirty="0">
                <a:solidFill>
                  <a:schemeClr val="tx1"/>
                </a:solidFill>
              </a:rPr>
              <a:t>box to send the message</a:t>
            </a:r>
            <a:endParaRPr lang="en-US" sz="1800" cap="none" spc="0" dirty="0">
              <a:solidFill>
                <a:schemeClr val="tx1"/>
              </a:solidFill>
              <a:cs typeface="Calibr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772" y="0"/>
            <a:ext cx="1295400" cy="1295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8764" y="1810434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	</a:t>
            </a:r>
            <a:r>
              <a:rPr lang="en-US" dirty="0"/>
              <a:t>This page </a:t>
            </a:r>
            <a:r>
              <a:rPr lang="en-US" dirty="0" smtClean="0"/>
              <a:t>help parents </a:t>
            </a:r>
            <a:r>
              <a:rPr lang="en-US" dirty="0"/>
              <a:t>feedback about the content of the site as well as providing feedback to developers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849" y="1794392"/>
            <a:ext cx="9138172" cy="5140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37319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773" y="457201"/>
            <a:ext cx="7239000" cy="838200"/>
          </a:xfrm>
        </p:spPr>
        <p:txBody>
          <a:bodyPr/>
          <a:lstStyle/>
          <a:p>
            <a:r>
              <a:rPr lang="en-US" dirty="0"/>
              <a:t>Website Overview</a:t>
            </a:r>
            <a:endParaRPr lang="en-US" b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20227" y="2209800"/>
            <a:ext cx="7309373" cy="4876800"/>
          </a:xfrm>
        </p:spPr>
        <p:txBody>
          <a:bodyPr/>
          <a:lstStyle/>
          <a:p>
            <a:pPr algn="l">
              <a:lnSpc>
                <a:spcPct val="150000"/>
              </a:lnSpc>
            </a:pPr>
            <a:r>
              <a:rPr lang="en-US" dirty="0" smtClean="0"/>
              <a:t>			</a:t>
            </a:r>
            <a:r>
              <a:rPr lang="en-US" dirty="0" smtClean="0">
                <a:solidFill>
                  <a:schemeClr val="tx1"/>
                </a:solidFill>
              </a:rPr>
              <a:t>	      Home Page</a:t>
            </a:r>
            <a:endParaRPr lang="en-US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				</a:t>
            </a:r>
            <a:r>
              <a:rPr lang="en-US" dirty="0">
                <a:solidFill>
                  <a:schemeClr val="tx1"/>
                </a:solidFill>
              </a:rPr>
              <a:t>  </a:t>
            </a:r>
            <a:r>
              <a:rPr lang="en-US" dirty="0" smtClean="0">
                <a:solidFill>
                  <a:schemeClr val="tx1"/>
                </a:solidFill>
              </a:rPr>
              <a:t>All Brands Page</a:t>
            </a:r>
            <a:endParaRPr lang="en-US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			</a:t>
            </a:r>
            <a:r>
              <a:rPr lang="en-US" dirty="0">
                <a:solidFill>
                  <a:schemeClr val="tx1"/>
                </a:solidFill>
              </a:rPr>
              <a:t>        </a:t>
            </a:r>
            <a:r>
              <a:rPr lang="en-US" dirty="0" smtClean="0">
                <a:solidFill>
                  <a:schemeClr val="tx1"/>
                </a:solidFill>
              </a:rPr>
              <a:t>Brand Page</a:t>
            </a:r>
            <a:endParaRPr lang="en-US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			</a:t>
            </a:r>
            <a:r>
              <a:rPr lang="en-US" dirty="0">
                <a:solidFill>
                  <a:schemeClr val="tx1"/>
                </a:solidFill>
              </a:rPr>
              <a:t>    </a:t>
            </a:r>
            <a:r>
              <a:rPr lang="en-US" dirty="0" smtClean="0">
                <a:solidFill>
                  <a:schemeClr val="tx1"/>
                </a:solidFill>
              </a:rPr>
              <a:t>Room Page</a:t>
            </a:r>
            <a:endParaRPr lang="en-US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			</a:t>
            </a:r>
            <a:r>
              <a:rPr lang="en-US" dirty="0" smtClean="0">
                <a:solidFill>
                  <a:schemeClr val="tx1"/>
                </a:solidFill>
              </a:rPr>
              <a:t>Our Story</a:t>
            </a:r>
            <a:endParaRPr lang="en-US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r>
              <a:rPr lang="en-US" dirty="0" smtClean="0">
                <a:solidFill>
                  <a:schemeClr val="tx1"/>
                </a:solidFill>
              </a:rPr>
              <a:t>		      </a:t>
            </a:r>
            <a:r>
              <a:rPr lang="en-US" dirty="0">
                <a:solidFill>
                  <a:schemeClr val="tx1"/>
                </a:solidFill>
              </a:rPr>
              <a:t>Contact Us</a:t>
            </a:r>
          </a:p>
          <a:p>
            <a:pPr algn="l"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773" y="0"/>
            <a:ext cx="1295400" cy="1295400"/>
          </a:xfrm>
          <a:prstGeom prst="rect">
            <a:avLst/>
          </a:prstGeom>
        </p:spPr>
      </p:pic>
      <p:sp>
        <p:nvSpPr>
          <p:cNvPr id="10" name="Flowchart: Display 9"/>
          <p:cNvSpPr/>
          <p:nvPr/>
        </p:nvSpPr>
        <p:spPr>
          <a:xfrm>
            <a:off x="4249723" y="2286000"/>
            <a:ext cx="685800" cy="304800"/>
          </a:xfrm>
          <a:prstGeom prst="flowChartDisp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2" name="Flowchart: Display 21"/>
          <p:cNvSpPr/>
          <p:nvPr/>
        </p:nvSpPr>
        <p:spPr>
          <a:xfrm>
            <a:off x="3894716" y="2743200"/>
            <a:ext cx="685800" cy="304800"/>
          </a:xfrm>
          <a:prstGeom prst="flowChartDisp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23" name="Flowchart: Display 22"/>
          <p:cNvSpPr/>
          <p:nvPr/>
        </p:nvSpPr>
        <p:spPr>
          <a:xfrm>
            <a:off x="3519542" y="3200400"/>
            <a:ext cx="685800" cy="304800"/>
          </a:xfrm>
          <a:prstGeom prst="flowChartDisp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24" name="Flowchart: Display 23"/>
          <p:cNvSpPr/>
          <p:nvPr/>
        </p:nvSpPr>
        <p:spPr>
          <a:xfrm>
            <a:off x="3156023" y="3657600"/>
            <a:ext cx="685800" cy="304800"/>
          </a:xfrm>
          <a:prstGeom prst="flowChartDisp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25" name="Flowchart: Display 24"/>
          <p:cNvSpPr/>
          <p:nvPr/>
        </p:nvSpPr>
        <p:spPr>
          <a:xfrm>
            <a:off x="2782195" y="4114800"/>
            <a:ext cx="685800" cy="304800"/>
          </a:xfrm>
          <a:prstGeom prst="flowChartDisp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26" name="Flowchart: Display 25"/>
          <p:cNvSpPr/>
          <p:nvPr/>
        </p:nvSpPr>
        <p:spPr>
          <a:xfrm>
            <a:off x="2395369" y="4572000"/>
            <a:ext cx="685800" cy="304800"/>
          </a:xfrm>
          <a:prstGeom prst="flowChartDisp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48294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773" y="434975"/>
            <a:ext cx="7239000" cy="784225"/>
          </a:xfrm>
        </p:spPr>
        <p:txBody>
          <a:bodyPr>
            <a:normAutofit fontScale="90000"/>
          </a:bodyPr>
          <a:lstStyle/>
          <a:p>
            <a:r>
              <a:rPr lang="en-US" dirty="0"/>
              <a:t>Purpose </a:t>
            </a:r>
            <a:r>
              <a:rPr lang="en-US" dirty="0" smtClean="0"/>
              <a:t>Of The Subject</a:t>
            </a:r>
            <a:endParaRPr lang="en-US" b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14400" y="1905000"/>
            <a:ext cx="7391400" cy="4282440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Website development for </a:t>
            </a:r>
            <a:r>
              <a:rPr lang="en-US" dirty="0" smtClean="0">
                <a:solidFill>
                  <a:schemeClr val="tx1"/>
                </a:solidFill>
              </a:rPr>
              <a:t>customers </a:t>
            </a:r>
            <a:r>
              <a:rPr lang="en-US" dirty="0" smtClean="0">
                <a:solidFill>
                  <a:schemeClr val="tx1"/>
                </a:solidFill>
              </a:rPr>
              <a:t>with </a:t>
            </a:r>
            <a:r>
              <a:rPr lang="en-US" dirty="0">
                <a:solidFill>
                  <a:schemeClr val="tx1"/>
                </a:solidFill>
              </a:rPr>
              <a:t>the purpose </a:t>
            </a:r>
            <a:r>
              <a:rPr lang="en-US" dirty="0" smtClean="0">
                <a:solidFill>
                  <a:schemeClr val="tx1"/>
                </a:solidFill>
              </a:rPr>
              <a:t>:</a:t>
            </a:r>
          </a:p>
          <a:p>
            <a:pPr algn="l"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endParaRPr lang="en-US" dirty="0" smtClean="0">
              <a:solidFill>
                <a:schemeClr val="tx1"/>
              </a:solidFill>
            </a:endParaRPr>
          </a:p>
          <a:p>
            <a:pPr marL="493776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Sell a variety of different furniture.</a:t>
            </a:r>
            <a:endParaRPr lang="en-US" dirty="0" smtClean="0">
              <a:solidFill>
                <a:schemeClr val="tx1"/>
              </a:solidFill>
            </a:endParaRPr>
          </a:p>
          <a:p>
            <a:pPr marL="493776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Friendly interface.</a:t>
            </a:r>
            <a:endParaRPr lang="en-US" dirty="0" smtClean="0">
              <a:solidFill>
                <a:schemeClr val="tx1"/>
              </a:solidFill>
            </a:endParaRPr>
          </a:p>
          <a:p>
            <a:pPr marL="493776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Easy to buy products.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773" y="0"/>
            <a:ext cx="12954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1547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773" y="1066800"/>
            <a:ext cx="7239000" cy="7842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Implementation Environment</a:t>
            </a:r>
            <a:endParaRPr lang="en-US" b="1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14400" y="1905000"/>
            <a:ext cx="7309373" cy="4282440"/>
          </a:xfrm>
        </p:spPr>
        <p:txBody>
          <a:bodyPr/>
          <a:lstStyle/>
          <a:p>
            <a:pPr algn="l">
              <a:lnSpc>
                <a:spcPct val="150000"/>
              </a:lnSpc>
            </a:pPr>
            <a:endParaRPr lang="en-US" dirty="0" smtClean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endParaRPr lang="en-US" dirty="0">
              <a:solidFill>
                <a:schemeClr val="tx1"/>
              </a:solidFill>
            </a:endParaRPr>
          </a:p>
          <a:p>
            <a:pPr algn="l">
              <a:lnSpc>
                <a:spcPct val="150000"/>
              </a:lnSpc>
            </a:pPr>
            <a:endParaRPr lang="en-US" dirty="0" smtClean="0">
              <a:solidFill>
                <a:schemeClr val="tx1"/>
              </a:solidFill>
            </a:endParaRPr>
          </a:p>
          <a:p>
            <a:pPr marL="493776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HTML/ CSS/ JS</a:t>
            </a:r>
          </a:p>
          <a:p>
            <a:pPr marL="493776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Bootstrap/ </a:t>
            </a:r>
            <a:r>
              <a:rPr lang="en-US" dirty="0" err="1" smtClean="0">
                <a:solidFill>
                  <a:schemeClr val="tx1"/>
                </a:solidFill>
              </a:rPr>
              <a:t>Jquery</a:t>
            </a:r>
            <a:endParaRPr lang="en-US" dirty="0" smtClean="0">
              <a:solidFill>
                <a:schemeClr val="tx1"/>
              </a:solidFill>
            </a:endParaRPr>
          </a:p>
          <a:p>
            <a:pPr marL="493776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Sublime Text</a:t>
            </a:r>
          </a:p>
          <a:p>
            <a:pPr marL="493776" indent="-457200" algn="l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Google Chrome/ Internet Explorer/ </a:t>
            </a:r>
            <a:r>
              <a:rPr lang="en-US" dirty="0" err="1" smtClean="0">
                <a:solidFill>
                  <a:schemeClr val="tx1"/>
                </a:solidFill>
              </a:rPr>
              <a:t>Mozila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smtClean="0">
                <a:solidFill>
                  <a:schemeClr val="tx1"/>
                </a:solidFill>
              </a:rPr>
              <a:t>FireFox</a:t>
            </a:r>
            <a:endParaRPr lang="en-US" dirty="0" smtClean="0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773" y="0"/>
            <a:ext cx="1295400" cy="129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5470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910" y="458731"/>
            <a:ext cx="7772400" cy="836669"/>
          </a:xfrm>
        </p:spPr>
        <p:txBody>
          <a:bodyPr/>
          <a:lstStyle/>
          <a:p>
            <a:r>
              <a:rPr lang="en-US" b="1" cap="none" dirty="0" smtClean="0"/>
              <a:t>HOME Page</a:t>
            </a:r>
            <a:endParaRPr lang="en-US" b="1" cap="non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5800" y="3733800"/>
            <a:ext cx="6934200" cy="4479804"/>
          </a:xfrm>
        </p:spPr>
        <p:txBody>
          <a:bodyPr>
            <a:normAutofit/>
          </a:bodyPr>
          <a:lstStyle/>
          <a:p>
            <a:pPr marL="322326" indent="-285750" algn="l">
              <a:buFont typeface="Arial" pitchFamily="34" charset="0"/>
              <a:buChar char="•"/>
            </a:pPr>
            <a:r>
              <a:rPr lang="en-US" sz="1800" b="1" cap="none" spc="0" dirty="0" smtClean="0">
                <a:solidFill>
                  <a:schemeClr val="tx1"/>
                </a:solidFill>
                <a:cs typeface="Calibri" pitchFamily="34" charset="0"/>
              </a:rPr>
              <a:t>About Product: </a:t>
            </a:r>
            <a:r>
              <a:rPr lang="en-US" sz="1800" dirty="0" smtClean="0"/>
              <a:t>Displaying </a:t>
            </a:r>
            <a:r>
              <a:rPr lang="en-US" sz="1800" dirty="0"/>
              <a:t>product information for customers the most easily understood</a:t>
            </a:r>
            <a:r>
              <a:rPr lang="en-US" sz="1800" dirty="0" smtClean="0"/>
              <a:t>.</a:t>
            </a:r>
          </a:p>
          <a:p>
            <a:pPr algn="l"/>
            <a:endParaRPr lang="en-US" sz="1800" cap="none" spc="0" dirty="0" smtClean="0">
              <a:solidFill>
                <a:schemeClr val="tx1"/>
              </a:solidFill>
              <a:cs typeface="Calibri" pitchFamily="34" charset="0"/>
            </a:endParaRPr>
          </a:p>
          <a:p>
            <a:pPr marL="322326" indent="-285750" algn="l">
              <a:buFont typeface="Arial" pitchFamily="34" charset="0"/>
              <a:buChar char="•"/>
            </a:pPr>
            <a:r>
              <a:rPr lang="en-US" sz="1800" b="1" cap="none" spc="0" dirty="0" smtClean="0">
                <a:solidFill>
                  <a:schemeClr val="tx1"/>
                </a:solidFill>
                <a:cs typeface="Calibri" pitchFamily="34" charset="0"/>
              </a:rPr>
              <a:t>Rooms: </a:t>
            </a:r>
            <a:r>
              <a:rPr lang="en-US" sz="1800" dirty="0"/>
              <a:t>Show products sorted by room.</a:t>
            </a:r>
            <a:endParaRPr lang="en-US" sz="1800" dirty="0" smtClean="0"/>
          </a:p>
          <a:p>
            <a:pPr marL="322326" indent="-285750" algn="l">
              <a:buFont typeface="Arial" pitchFamily="34" charset="0"/>
              <a:buChar char="•"/>
            </a:pPr>
            <a:endParaRPr lang="en-US" sz="1800" cap="none" spc="0" dirty="0" smtClean="0">
              <a:solidFill>
                <a:schemeClr val="tx1"/>
              </a:solidFill>
              <a:cs typeface="Calibri" pitchFamily="34" charset="0"/>
            </a:endParaRPr>
          </a:p>
          <a:p>
            <a:pPr marL="322326" indent="-285750" algn="l">
              <a:buFont typeface="Arial" pitchFamily="34" charset="0"/>
              <a:buChar char="•"/>
            </a:pPr>
            <a:r>
              <a:rPr lang="en-US" sz="1800" b="1" cap="none" spc="0" dirty="0" smtClean="0">
                <a:solidFill>
                  <a:schemeClr val="tx1"/>
                </a:solidFill>
                <a:cs typeface="Calibri" pitchFamily="34" charset="0"/>
              </a:rPr>
              <a:t>Brands: </a:t>
            </a:r>
            <a:r>
              <a:rPr lang="en-US" sz="1800" dirty="0"/>
              <a:t>Show the brands the store is selling.</a:t>
            </a:r>
            <a:endParaRPr lang="en-US" sz="1800" cap="none" spc="0" dirty="0">
              <a:solidFill>
                <a:schemeClr val="tx1"/>
              </a:solidFill>
              <a:cs typeface="Calibr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773" y="0"/>
            <a:ext cx="1295400" cy="1295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8764" y="1810434"/>
            <a:ext cx="7086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Where </a:t>
            </a:r>
            <a:r>
              <a:rPr lang="en-US" dirty="0"/>
              <a:t>to create the interest of customers, so that customers can find out the products and brands</a:t>
            </a:r>
            <a:endParaRPr lang="vi-V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9621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Home page</a:t>
            </a:r>
            <a:endParaRPr lang="vi-V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553789"/>
            <a:ext cx="7403129" cy="4164261"/>
          </a:xfrm>
        </p:spPr>
      </p:pic>
    </p:spTree>
    <p:extLst>
      <p:ext uri="{BB962C8B-B14F-4D97-AF65-F5344CB8AC3E}">
        <p14:creationId xmlns:p14="http://schemas.microsoft.com/office/powerpoint/2010/main" val="195933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910" y="458731"/>
            <a:ext cx="7772400" cy="836669"/>
          </a:xfrm>
        </p:spPr>
        <p:txBody>
          <a:bodyPr/>
          <a:lstStyle/>
          <a:p>
            <a:r>
              <a:rPr lang="en-US" dirty="0" smtClean="0"/>
              <a:t>All Brands </a:t>
            </a:r>
            <a:r>
              <a:rPr lang="en-US" dirty="0" smtClean="0"/>
              <a:t>Page</a:t>
            </a:r>
            <a:endParaRPr lang="en-US" b="1" cap="none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685800" y="3733800"/>
            <a:ext cx="6934200" cy="4479804"/>
          </a:xfrm>
        </p:spPr>
        <p:txBody>
          <a:bodyPr>
            <a:normAutofit/>
          </a:bodyPr>
          <a:lstStyle/>
          <a:p>
            <a:pPr marL="322326" indent="-285750" algn="l"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  <a:cs typeface="Calibri" pitchFamily="34" charset="0"/>
              </a:rPr>
              <a:t>When you choose the furniture by brand will display according to what you choose</a:t>
            </a:r>
          </a:p>
          <a:p>
            <a:pPr marL="322326" indent="-285750" algn="l">
              <a:buFont typeface="Arial" pitchFamily="34" charset="0"/>
              <a:buChar char="•"/>
            </a:pPr>
            <a:endParaRPr lang="en-US" sz="1800" cap="none" spc="0" dirty="0" smtClean="0">
              <a:solidFill>
                <a:schemeClr val="tx1"/>
              </a:solidFill>
              <a:cs typeface="Calibri" pitchFamily="34" charset="0"/>
            </a:endParaRPr>
          </a:p>
          <a:p>
            <a:pPr marL="322326" indent="-285750" algn="l">
              <a:buFont typeface="Arial" pitchFamily="34" charset="0"/>
              <a:buChar char="•"/>
            </a:pPr>
            <a:r>
              <a:rPr lang="en-US" sz="1800" cap="none" spc="0" dirty="0" smtClean="0">
                <a:solidFill>
                  <a:schemeClr val="tx1"/>
                </a:solidFill>
                <a:cs typeface="Calibri" pitchFamily="34" charset="0"/>
              </a:rPr>
              <a:t>In the product card, if you hover product card, the button will be displayed</a:t>
            </a:r>
          </a:p>
          <a:p>
            <a:pPr marL="322326" indent="-285750" algn="l">
              <a:buFont typeface="Arial" pitchFamily="34" charset="0"/>
              <a:buChar char="•"/>
            </a:pPr>
            <a:r>
              <a:rPr lang="en-US" sz="1800" dirty="0" smtClean="0">
                <a:solidFill>
                  <a:schemeClr val="tx1"/>
                </a:solidFill>
                <a:cs typeface="Calibri" pitchFamily="34" charset="0"/>
              </a:rPr>
              <a:t>When clicked download button, you </a:t>
            </a:r>
            <a:r>
              <a:rPr lang="en-US" sz="1800" dirty="0">
                <a:solidFill>
                  <a:schemeClr val="tx1"/>
                </a:solidFill>
                <a:cs typeface="Calibri" pitchFamily="34" charset="0"/>
              </a:rPr>
              <a:t>will download the product details </a:t>
            </a:r>
            <a:r>
              <a:rPr lang="en-US" sz="1800" dirty="0" smtClean="0">
                <a:solidFill>
                  <a:schemeClr val="tx1"/>
                </a:solidFill>
                <a:cs typeface="Calibri" pitchFamily="34" charset="0"/>
              </a:rPr>
              <a:t>file.</a:t>
            </a:r>
            <a:endParaRPr lang="en-US" sz="1800" cap="none" spc="0" dirty="0">
              <a:solidFill>
                <a:schemeClr val="tx1"/>
              </a:solidFill>
              <a:cs typeface="Calibri" pitchFamily="34" charset="0"/>
            </a:endParaRPr>
          </a:p>
          <a:p>
            <a:pPr marL="322326" indent="-285750" algn="l">
              <a:buFont typeface="Arial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cs typeface="Calibri" pitchFamily="34" charset="0"/>
              </a:rPr>
              <a:t>When clicked </a:t>
            </a:r>
            <a:r>
              <a:rPr lang="en-US" sz="1800" dirty="0" smtClean="0">
                <a:solidFill>
                  <a:schemeClr val="tx1"/>
                </a:solidFill>
                <a:cs typeface="Calibri" pitchFamily="34" charset="0"/>
              </a:rPr>
              <a:t>compare and choose product, it will compare the products you choose.</a:t>
            </a:r>
            <a:endParaRPr lang="en-US" sz="1800" cap="none" spc="0" dirty="0">
              <a:solidFill>
                <a:schemeClr val="tx1"/>
              </a:solidFill>
              <a:cs typeface="Calibri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773" y="0"/>
            <a:ext cx="1295400" cy="12954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8764" y="1810434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Show </a:t>
            </a:r>
            <a:r>
              <a:rPr lang="en-US" dirty="0"/>
              <a:t>all the products of the brands and display them according to the furniture you choose</a:t>
            </a:r>
            <a:r>
              <a:rPr lang="en-US" dirty="0" smtClean="0"/>
              <a:t>.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9657136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brands page</a:t>
            </a:r>
            <a:endParaRPr lang="vi-V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08" y="530225"/>
            <a:ext cx="7445021" cy="4187825"/>
          </a:xfrm>
        </p:spPr>
      </p:pic>
    </p:spTree>
    <p:extLst>
      <p:ext uri="{BB962C8B-B14F-4D97-AF65-F5344CB8AC3E}">
        <p14:creationId xmlns:p14="http://schemas.microsoft.com/office/powerpoint/2010/main" val="2463499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brands page</a:t>
            </a:r>
            <a:endParaRPr lang="vi-V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508" y="530225"/>
            <a:ext cx="7445021" cy="4187824"/>
          </a:xfrm>
        </p:spPr>
      </p:pic>
    </p:spTree>
    <p:extLst>
      <p:ext uri="{BB962C8B-B14F-4D97-AF65-F5344CB8AC3E}">
        <p14:creationId xmlns:p14="http://schemas.microsoft.com/office/powerpoint/2010/main" val="2575854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spect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270000"/>
              </a:schemeClr>
            </a:gs>
            <a:gs pos="25000">
              <a:schemeClr val="phClr">
                <a:tint val="60000"/>
                <a:satMod val="300000"/>
              </a:schemeClr>
            </a:gs>
            <a:gs pos="100000">
              <a:schemeClr val="phClr">
                <a:tint val="29000"/>
                <a:satMod val="40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5000"/>
                <a:satMod val="155000"/>
              </a:schemeClr>
            </a:gs>
            <a:gs pos="60000">
              <a:schemeClr val="phClr">
                <a:shade val="95000"/>
                <a:satMod val="150000"/>
              </a:schemeClr>
            </a:gs>
            <a:gs pos="100000">
              <a:schemeClr val="phClr">
                <a:tint val="87000"/>
                <a:satMod val="2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atMod val="150000"/>
            </a:schemeClr>
          </a:solidFill>
          <a:prstDash val="solid"/>
        </a:ln>
        <a:ln w="425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65500" dist="381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2000000"/>
            </a:lightRig>
          </a:scene3d>
          <a:sp3d prstMaterial="powder">
            <a:bevelT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35000"/>
                <a:satMod val="150000"/>
              </a:schemeClr>
            </a:gs>
            <a:gs pos="45000">
              <a:schemeClr val="phClr">
                <a:shade val="68000"/>
                <a:satMod val="155000"/>
              </a:schemeClr>
            </a:gs>
            <a:gs pos="100000">
              <a:schemeClr val="phClr">
                <a:tint val="70000"/>
                <a:satMod val="175000"/>
              </a:schemeClr>
            </a:gs>
          </a:gsLst>
          <a:lin ang="16200000" scaled="0"/>
        </a:gradFill>
        <a:blipFill>
          <a:blip xmlns:r="http://schemas.openxmlformats.org/officeDocument/2006/relationships" r:embed="rId1">
            <a:duotone>
              <a:schemeClr val="phClr">
                <a:shade val="800"/>
                <a:satMod val="150000"/>
              </a:schemeClr>
              <a:schemeClr val="phClr">
                <a:tint val="80000"/>
                <a:satMod val="150000"/>
              </a:schemeClr>
            </a:duotone>
          </a:blip>
          <a:tile tx="0" ty="0" sx="75000" sy="7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Aspect</Template>
  <TotalTime>722</TotalTime>
  <Words>302</Words>
  <Application>Microsoft Office PowerPoint</Application>
  <PresentationFormat>On-screen Show (4:3)</PresentationFormat>
  <Paragraphs>73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Aspect</vt:lpstr>
      <vt:lpstr>PROJECT REPORT</vt:lpstr>
      <vt:lpstr>Website Overview</vt:lpstr>
      <vt:lpstr>Purpose Of The Subject</vt:lpstr>
      <vt:lpstr>Implementation Environment</vt:lpstr>
      <vt:lpstr>HOME Page</vt:lpstr>
      <vt:lpstr>Home page</vt:lpstr>
      <vt:lpstr>All Brands Page</vt:lpstr>
      <vt:lpstr>All brands page</vt:lpstr>
      <vt:lpstr>All brands page</vt:lpstr>
      <vt:lpstr>Brands Page</vt:lpstr>
      <vt:lpstr>Rooms Page</vt:lpstr>
      <vt:lpstr>Product details Page</vt:lpstr>
      <vt:lpstr>Our Story Page</vt:lpstr>
      <vt:lpstr>CONTACT US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ĐỒ ÁN KÌ 1</dc:title>
  <dc:creator>ADMIN</dc:creator>
  <cp:lastModifiedBy>Mạnh Nguyễn</cp:lastModifiedBy>
  <cp:revision>54</cp:revision>
  <dcterms:created xsi:type="dcterms:W3CDTF">2018-01-31T13:59:33Z</dcterms:created>
  <dcterms:modified xsi:type="dcterms:W3CDTF">2018-05-27T09:21:35Z</dcterms:modified>
</cp:coreProperties>
</file>

<file path=docProps/thumbnail.jpeg>
</file>